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44" r:id="rId2"/>
    <p:sldMasterId id="2147483768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A01A6-7697-4DA1-9534-4D967AE2F06A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D99D80-8D2B-48F2-8C0C-3AFA944D991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স্থানীয় সরকার গড়ে ওঠার কারণ </a:t>
          </a:r>
          <a:endParaRPr lang="en-US" dirty="0"/>
        </a:p>
      </dgm:t>
    </dgm:pt>
    <dgm:pt modelId="{1D9E0323-9D98-4DB7-8BB6-0AD18195C1D2}" type="parTrans" cxnId="{6193666A-66D7-4502-8798-7E118EFB5E93}">
      <dgm:prSet/>
      <dgm:spPr/>
      <dgm:t>
        <a:bodyPr/>
        <a:lstStyle/>
        <a:p>
          <a:endParaRPr lang="en-US"/>
        </a:p>
      </dgm:t>
    </dgm:pt>
    <dgm:pt modelId="{5A410903-9508-4BF2-8E52-D64B123F750A}" type="sibTrans" cxnId="{6193666A-66D7-4502-8798-7E118EFB5E93}">
      <dgm:prSet/>
      <dgm:spPr/>
      <dgm:t>
        <a:bodyPr/>
        <a:lstStyle/>
        <a:p>
          <a:endParaRPr lang="en-US"/>
        </a:p>
      </dgm:t>
    </dgm:pt>
    <dgm:pt modelId="{A93EB231-5833-430E-A2C7-A02B70AB8944}">
      <dgm:prSet phldrT="[Text]"/>
      <dgm:spPr/>
      <dgm:t>
        <a:bodyPr/>
        <a:lstStyle/>
        <a:p>
          <a:r>
            <a:rPr lang="bn-BD" b="1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বিরাট আকারের </a:t>
          </a:r>
          <a:endParaRPr lang="en-US" dirty="0">
            <a:solidFill>
              <a:schemeClr val="tx1"/>
            </a:solidFill>
          </a:endParaRPr>
        </a:p>
      </dgm:t>
    </dgm:pt>
    <dgm:pt modelId="{EA6143FA-8E13-4A98-B040-042DB20ABF63}" type="parTrans" cxnId="{5331C297-DF96-49E4-83C7-863B5248C827}">
      <dgm:prSet/>
      <dgm:spPr/>
      <dgm:t>
        <a:bodyPr/>
        <a:lstStyle/>
        <a:p>
          <a:endParaRPr lang="en-US"/>
        </a:p>
      </dgm:t>
    </dgm:pt>
    <dgm:pt modelId="{D0777953-4942-4129-AD19-44B4C9E914C0}" type="sibTrans" cxnId="{5331C297-DF96-49E4-83C7-863B5248C827}">
      <dgm:prSet/>
      <dgm:spPr/>
      <dgm:t>
        <a:bodyPr/>
        <a:lstStyle/>
        <a:p>
          <a:endParaRPr lang="en-US"/>
        </a:p>
      </dgm:t>
    </dgm:pt>
    <dgm:pt modelId="{9BDAC9BD-9FD9-4DCC-8F93-61AA8B81922D}">
      <dgm:prSet phldrT="[Text]"/>
      <dgm:spPr/>
      <dgm:t>
        <a:bodyPr/>
        <a:lstStyle/>
        <a:p>
          <a:r>
            <a:rPr lang="bn-BD" b="1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 সংখ্যা বেশি </a:t>
          </a:r>
          <a:endParaRPr lang="en-US" dirty="0">
            <a:solidFill>
              <a:schemeClr val="tx1"/>
            </a:solidFill>
          </a:endParaRPr>
        </a:p>
      </dgm:t>
    </dgm:pt>
    <dgm:pt modelId="{329D7800-5450-4CAD-8287-D26425029A33}" type="parTrans" cxnId="{8511E60B-5741-49E4-9D28-D87DE3D4252B}">
      <dgm:prSet/>
      <dgm:spPr/>
      <dgm:t>
        <a:bodyPr/>
        <a:lstStyle/>
        <a:p>
          <a:endParaRPr lang="en-US"/>
        </a:p>
      </dgm:t>
    </dgm:pt>
    <dgm:pt modelId="{3AEEB787-130F-49C8-8548-13876BFA5CBE}" type="sibTrans" cxnId="{8511E60B-5741-49E4-9D28-D87DE3D4252B}">
      <dgm:prSet/>
      <dgm:spPr/>
      <dgm:t>
        <a:bodyPr/>
        <a:lstStyle/>
        <a:p>
          <a:endParaRPr lang="en-US"/>
        </a:p>
      </dgm:t>
    </dgm:pt>
    <dgm:pt modelId="{6C61528D-D4AE-4FCC-A551-7788BE296261}">
      <dgm:prSet phldrT="[Text]"/>
      <dgm:spPr/>
      <dgm:t>
        <a:bodyPr/>
        <a:lstStyle/>
        <a:p>
          <a:r>
            <a:rPr lang="bn-BD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উন্নয়ন  করা </a:t>
          </a:r>
          <a:endParaRPr lang="en-US" dirty="0">
            <a:solidFill>
              <a:schemeClr val="tx1"/>
            </a:solidFill>
          </a:endParaRPr>
        </a:p>
      </dgm:t>
    </dgm:pt>
    <dgm:pt modelId="{EEA76563-FD0F-49EB-A6E9-7E7AE148C9B5}" type="parTrans" cxnId="{A4AD8414-93AB-4A3F-8A6E-9D7AB85BDE84}">
      <dgm:prSet/>
      <dgm:spPr/>
      <dgm:t>
        <a:bodyPr/>
        <a:lstStyle/>
        <a:p>
          <a:endParaRPr lang="en-US"/>
        </a:p>
      </dgm:t>
    </dgm:pt>
    <dgm:pt modelId="{DAFE3652-09EE-45FA-93CF-2C21629C06AB}" type="sibTrans" cxnId="{A4AD8414-93AB-4A3F-8A6E-9D7AB85BDE84}">
      <dgm:prSet/>
      <dgm:spPr/>
      <dgm:t>
        <a:bodyPr/>
        <a:lstStyle/>
        <a:p>
          <a:endParaRPr lang="en-US"/>
        </a:p>
      </dgm:t>
    </dgm:pt>
    <dgm:pt modelId="{54B40D28-7D2A-41A9-9905-40392B17AA99}">
      <dgm:prSet custT="1"/>
      <dgm:spPr/>
      <dgm:t>
        <a:bodyPr/>
        <a:lstStyle/>
        <a:p>
          <a:r>
            <a:rPr lang="bn-BD" sz="2400" b="1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 সংখ্যা বেশি </a:t>
          </a:r>
          <a:endParaRPr lang="en-US" sz="2400" b="1" dirty="0">
            <a:solidFill>
              <a:schemeClr val="tx1"/>
            </a:solidFill>
          </a:endParaRPr>
        </a:p>
      </dgm:t>
    </dgm:pt>
    <dgm:pt modelId="{3A1D83C6-C4D9-4AD7-8DF0-3B3830BECA30}" type="parTrans" cxnId="{5C2B090A-B557-409F-A54A-F141A0E468E0}">
      <dgm:prSet/>
      <dgm:spPr/>
      <dgm:t>
        <a:bodyPr/>
        <a:lstStyle/>
        <a:p>
          <a:endParaRPr lang="en-US"/>
        </a:p>
      </dgm:t>
    </dgm:pt>
    <dgm:pt modelId="{EA2D9C68-C803-465E-95D3-744D79B33F31}" type="sibTrans" cxnId="{5C2B090A-B557-409F-A54A-F141A0E468E0}">
      <dgm:prSet/>
      <dgm:spPr/>
      <dgm:t>
        <a:bodyPr/>
        <a:lstStyle/>
        <a:p>
          <a:endParaRPr lang="en-US"/>
        </a:p>
      </dgm:t>
    </dgm:pt>
    <dgm:pt modelId="{B4D19FCB-F5D8-4623-863B-E48C3C75A342}">
      <dgm:prSet/>
      <dgm:spPr/>
      <dgm:t>
        <a:bodyPr/>
        <a:lstStyle/>
        <a:p>
          <a:r>
            <a:rPr lang="bn-BD" b="1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 সমস্যার সমাধান করা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0D29592-B714-4989-A0AD-29E2BB7E340C}" type="parTrans" cxnId="{B3657851-97A1-4359-AD24-7730A945E6F9}">
      <dgm:prSet/>
      <dgm:spPr/>
      <dgm:t>
        <a:bodyPr/>
        <a:lstStyle/>
        <a:p>
          <a:endParaRPr lang="en-US"/>
        </a:p>
      </dgm:t>
    </dgm:pt>
    <dgm:pt modelId="{BE9BF558-70AF-4C64-887D-310477DC2F32}" type="sibTrans" cxnId="{B3657851-97A1-4359-AD24-7730A945E6F9}">
      <dgm:prSet/>
      <dgm:spPr/>
      <dgm:t>
        <a:bodyPr/>
        <a:lstStyle/>
        <a:p>
          <a:endParaRPr lang="en-US"/>
        </a:p>
      </dgm:t>
    </dgm:pt>
    <dgm:pt modelId="{E7BBA67F-4EDE-4DBF-BFAF-9BC6930124FF}" type="pres">
      <dgm:prSet presAssocID="{BB9A01A6-7697-4DA1-9534-4D967AE2F0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94F81-79A2-46A1-8A5D-DD0160E23AF8}" type="pres">
      <dgm:prSet presAssocID="{12D99D80-8D2B-48F2-8C0C-3AFA944D991E}" presName="centerShape" presStyleLbl="node0" presStyleIdx="0" presStyleCnt="1"/>
      <dgm:spPr/>
      <dgm:t>
        <a:bodyPr/>
        <a:lstStyle/>
        <a:p>
          <a:endParaRPr lang="en-US"/>
        </a:p>
      </dgm:t>
    </dgm:pt>
    <dgm:pt modelId="{CA421586-54C0-4898-8FFF-38BA6CA22E8D}" type="pres">
      <dgm:prSet presAssocID="{EA6143FA-8E13-4A98-B040-042DB20ABF6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A1CBB39-FD2A-4C49-A0ED-FCAC3858ED5F}" type="pres">
      <dgm:prSet presAssocID="{EA6143FA-8E13-4A98-B040-042DB20ABF6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C289262-4D51-44C8-A637-4B980173F4BE}" type="pres">
      <dgm:prSet presAssocID="{A93EB231-5833-430E-A2C7-A02B70AB89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6B31F-CDA7-4263-B7A6-E8B3E4E7B80A}" type="pres">
      <dgm:prSet presAssocID="{329D7800-5450-4CAD-8287-D26425029A3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462B8A4-3DE8-4C39-A031-5CF7706BF954}" type="pres">
      <dgm:prSet presAssocID="{329D7800-5450-4CAD-8287-D26425029A3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F7949D8-8B26-413F-B81B-AA57CBCD393A}" type="pres">
      <dgm:prSet presAssocID="{9BDAC9BD-9FD9-4DCC-8F93-61AA8B8192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A8173-6715-457B-BCBC-EBA769C502A1}" type="pres">
      <dgm:prSet presAssocID="{3A1D83C6-C4D9-4AD7-8DF0-3B3830BECA3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EEF502A-F857-4334-876E-E73EECD16D49}" type="pres">
      <dgm:prSet presAssocID="{3A1D83C6-C4D9-4AD7-8DF0-3B3830BECA3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B72E3BF-6426-4417-B108-5A0CF39C87B9}" type="pres">
      <dgm:prSet presAssocID="{54B40D28-7D2A-41A9-9905-40392B17AA99}" presName="node" presStyleLbl="node1" presStyleIdx="2" presStyleCnt="5" custRadScaleRad="100139" custRadScaleInc="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B6308-981F-4BE5-838A-47C0ADA75F10}" type="pres">
      <dgm:prSet presAssocID="{70D29592-B714-4989-A0AD-29E2BB7E340C}" presName="parTrans" presStyleLbl="sibTrans2D1" presStyleIdx="3" presStyleCnt="5"/>
      <dgm:spPr/>
      <dgm:t>
        <a:bodyPr/>
        <a:lstStyle/>
        <a:p>
          <a:endParaRPr lang="en-US"/>
        </a:p>
      </dgm:t>
    </dgm:pt>
    <dgm:pt modelId="{FFBD8D1B-A797-4FAF-8FA0-DA4117353437}" type="pres">
      <dgm:prSet presAssocID="{70D29592-B714-4989-A0AD-29E2BB7E340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F0AA53A-CD3E-4BBF-8A4F-4855DC603103}" type="pres">
      <dgm:prSet presAssocID="{B4D19FCB-F5D8-4623-863B-E48C3C75A3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E5418-287C-4236-A8D0-41FD248B4C7A}" type="pres">
      <dgm:prSet presAssocID="{EEA76563-FD0F-49EB-A6E9-7E7AE148C9B5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CF0B2BD-CA69-4003-A4B4-5D77D16C1AA7}" type="pres">
      <dgm:prSet presAssocID="{EEA76563-FD0F-49EB-A6E9-7E7AE148C9B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A1071F7-6481-4491-9134-50A6126A2AFD}" type="pres">
      <dgm:prSet presAssocID="{6C61528D-D4AE-4FCC-A551-7788BE2962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25598C-EAD5-4E77-A86F-A8D2C5F9B716}" type="presOf" srcId="{9BDAC9BD-9FD9-4DCC-8F93-61AA8B81922D}" destId="{EF7949D8-8B26-413F-B81B-AA57CBCD393A}" srcOrd="0" destOrd="0" presId="urn:microsoft.com/office/officeart/2005/8/layout/radial5"/>
    <dgm:cxn modelId="{6193666A-66D7-4502-8798-7E118EFB5E93}" srcId="{BB9A01A6-7697-4DA1-9534-4D967AE2F06A}" destId="{12D99D80-8D2B-48F2-8C0C-3AFA944D991E}" srcOrd="0" destOrd="0" parTransId="{1D9E0323-9D98-4DB7-8BB6-0AD18195C1D2}" sibTransId="{5A410903-9508-4BF2-8E52-D64B123F750A}"/>
    <dgm:cxn modelId="{9632ED3E-56E2-44D9-AB87-E48056C9D93B}" type="presOf" srcId="{EA6143FA-8E13-4A98-B040-042DB20ABF63}" destId="{7A1CBB39-FD2A-4C49-A0ED-FCAC3858ED5F}" srcOrd="1" destOrd="0" presId="urn:microsoft.com/office/officeart/2005/8/layout/radial5"/>
    <dgm:cxn modelId="{5331C297-DF96-49E4-83C7-863B5248C827}" srcId="{12D99D80-8D2B-48F2-8C0C-3AFA944D991E}" destId="{A93EB231-5833-430E-A2C7-A02B70AB8944}" srcOrd="0" destOrd="0" parTransId="{EA6143FA-8E13-4A98-B040-042DB20ABF63}" sibTransId="{D0777953-4942-4129-AD19-44B4C9E914C0}"/>
    <dgm:cxn modelId="{A07E3836-C7DF-400F-97A6-4658B1F8DC99}" type="presOf" srcId="{BB9A01A6-7697-4DA1-9534-4D967AE2F06A}" destId="{E7BBA67F-4EDE-4DBF-BFAF-9BC6930124FF}" srcOrd="0" destOrd="0" presId="urn:microsoft.com/office/officeart/2005/8/layout/radial5"/>
    <dgm:cxn modelId="{00313A45-AB71-4BAB-B2A5-30DB9F9182F1}" type="presOf" srcId="{A93EB231-5833-430E-A2C7-A02B70AB8944}" destId="{EC289262-4D51-44C8-A637-4B980173F4BE}" srcOrd="0" destOrd="0" presId="urn:microsoft.com/office/officeart/2005/8/layout/radial5"/>
    <dgm:cxn modelId="{B3657851-97A1-4359-AD24-7730A945E6F9}" srcId="{12D99D80-8D2B-48F2-8C0C-3AFA944D991E}" destId="{B4D19FCB-F5D8-4623-863B-E48C3C75A342}" srcOrd="3" destOrd="0" parTransId="{70D29592-B714-4989-A0AD-29E2BB7E340C}" sibTransId="{BE9BF558-70AF-4C64-887D-310477DC2F32}"/>
    <dgm:cxn modelId="{428F62B0-8EC9-40F7-A22B-D8E6119F9D22}" type="presOf" srcId="{3A1D83C6-C4D9-4AD7-8DF0-3B3830BECA30}" destId="{6EEF502A-F857-4334-876E-E73EECD16D49}" srcOrd="1" destOrd="0" presId="urn:microsoft.com/office/officeart/2005/8/layout/radial5"/>
    <dgm:cxn modelId="{C46B9B08-5B9F-4028-801D-F3645C1C3A3D}" type="presOf" srcId="{EEA76563-FD0F-49EB-A6E9-7E7AE148C9B5}" destId="{640E5418-287C-4236-A8D0-41FD248B4C7A}" srcOrd="0" destOrd="0" presId="urn:microsoft.com/office/officeart/2005/8/layout/radial5"/>
    <dgm:cxn modelId="{BBF7604A-C918-4E9E-AD35-A4DCF91E6EDA}" type="presOf" srcId="{B4D19FCB-F5D8-4623-863B-E48C3C75A342}" destId="{1F0AA53A-CD3E-4BBF-8A4F-4855DC603103}" srcOrd="0" destOrd="0" presId="urn:microsoft.com/office/officeart/2005/8/layout/radial5"/>
    <dgm:cxn modelId="{3326B344-DA2B-4483-8928-9DC41DF14D15}" type="presOf" srcId="{3A1D83C6-C4D9-4AD7-8DF0-3B3830BECA30}" destId="{15EA8173-6715-457B-BCBC-EBA769C502A1}" srcOrd="0" destOrd="0" presId="urn:microsoft.com/office/officeart/2005/8/layout/radial5"/>
    <dgm:cxn modelId="{355EE526-6230-41D2-9773-D4E44667FEEE}" type="presOf" srcId="{329D7800-5450-4CAD-8287-D26425029A33}" destId="{3462B8A4-3DE8-4C39-A031-5CF7706BF954}" srcOrd="1" destOrd="0" presId="urn:microsoft.com/office/officeart/2005/8/layout/radial5"/>
    <dgm:cxn modelId="{A4AD8414-93AB-4A3F-8A6E-9D7AB85BDE84}" srcId="{12D99D80-8D2B-48F2-8C0C-3AFA944D991E}" destId="{6C61528D-D4AE-4FCC-A551-7788BE296261}" srcOrd="4" destOrd="0" parTransId="{EEA76563-FD0F-49EB-A6E9-7E7AE148C9B5}" sibTransId="{DAFE3652-09EE-45FA-93CF-2C21629C06AB}"/>
    <dgm:cxn modelId="{BB7C4A97-72C1-4526-A040-3101C1B67EDB}" type="presOf" srcId="{EEA76563-FD0F-49EB-A6E9-7E7AE148C9B5}" destId="{7CF0B2BD-CA69-4003-A4B4-5D77D16C1AA7}" srcOrd="1" destOrd="0" presId="urn:microsoft.com/office/officeart/2005/8/layout/radial5"/>
    <dgm:cxn modelId="{06627AA8-6164-4CCA-AB65-0F7F539D54D9}" type="presOf" srcId="{329D7800-5450-4CAD-8287-D26425029A33}" destId="{6116B31F-CDA7-4263-B7A6-E8B3E4E7B80A}" srcOrd="0" destOrd="0" presId="urn:microsoft.com/office/officeart/2005/8/layout/radial5"/>
    <dgm:cxn modelId="{0491BDDF-27B1-42A6-9F14-C57BAD6CF930}" type="presOf" srcId="{EA6143FA-8E13-4A98-B040-042DB20ABF63}" destId="{CA421586-54C0-4898-8FFF-38BA6CA22E8D}" srcOrd="0" destOrd="0" presId="urn:microsoft.com/office/officeart/2005/8/layout/radial5"/>
    <dgm:cxn modelId="{0A881BA0-084A-486E-B671-2BF65CF8BAFE}" type="presOf" srcId="{70D29592-B714-4989-A0AD-29E2BB7E340C}" destId="{FFBD8D1B-A797-4FAF-8FA0-DA4117353437}" srcOrd="1" destOrd="0" presId="urn:microsoft.com/office/officeart/2005/8/layout/radial5"/>
    <dgm:cxn modelId="{8511E60B-5741-49E4-9D28-D87DE3D4252B}" srcId="{12D99D80-8D2B-48F2-8C0C-3AFA944D991E}" destId="{9BDAC9BD-9FD9-4DCC-8F93-61AA8B81922D}" srcOrd="1" destOrd="0" parTransId="{329D7800-5450-4CAD-8287-D26425029A33}" sibTransId="{3AEEB787-130F-49C8-8548-13876BFA5CBE}"/>
    <dgm:cxn modelId="{19BB3AC6-B2F1-4F0B-8C1E-5BCDE8E471F6}" type="presOf" srcId="{6C61528D-D4AE-4FCC-A551-7788BE296261}" destId="{3A1071F7-6481-4491-9134-50A6126A2AFD}" srcOrd="0" destOrd="0" presId="urn:microsoft.com/office/officeart/2005/8/layout/radial5"/>
    <dgm:cxn modelId="{A7043592-98BD-46C8-9F72-84849FD036B7}" type="presOf" srcId="{70D29592-B714-4989-A0AD-29E2BB7E340C}" destId="{3DDB6308-981F-4BE5-838A-47C0ADA75F10}" srcOrd="0" destOrd="0" presId="urn:microsoft.com/office/officeart/2005/8/layout/radial5"/>
    <dgm:cxn modelId="{5C2B090A-B557-409F-A54A-F141A0E468E0}" srcId="{12D99D80-8D2B-48F2-8C0C-3AFA944D991E}" destId="{54B40D28-7D2A-41A9-9905-40392B17AA99}" srcOrd="2" destOrd="0" parTransId="{3A1D83C6-C4D9-4AD7-8DF0-3B3830BECA30}" sibTransId="{EA2D9C68-C803-465E-95D3-744D79B33F31}"/>
    <dgm:cxn modelId="{4CB13B96-EAED-45A9-A236-041A3D8A1899}" type="presOf" srcId="{54B40D28-7D2A-41A9-9905-40392B17AA99}" destId="{EB72E3BF-6426-4417-B108-5A0CF39C87B9}" srcOrd="0" destOrd="0" presId="urn:microsoft.com/office/officeart/2005/8/layout/radial5"/>
    <dgm:cxn modelId="{D4AA9E9F-E539-4FF4-8105-2CE936834DF2}" type="presOf" srcId="{12D99D80-8D2B-48F2-8C0C-3AFA944D991E}" destId="{56894F81-79A2-46A1-8A5D-DD0160E23AF8}" srcOrd="0" destOrd="0" presId="urn:microsoft.com/office/officeart/2005/8/layout/radial5"/>
    <dgm:cxn modelId="{ACF70FCA-F304-4859-A18F-0B04C361CAEF}" type="presParOf" srcId="{E7BBA67F-4EDE-4DBF-BFAF-9BC6930124FF}" destId="{56894F81-79A2-46A1-8A5D-DD0160E23AF8}" srcOrd="0" destOrd="0" presId="urn:microsoft.com/office/officeart/2005/8/layout/radial5"/>
    <dgm:cxn modelId="{BB09EA2A-0618-4FF4-953A-D33648DCC4C7}" type="presParOf" srcId="{E7BBA67F-4EDE-4DBF-BFAF-9BC6930124FF}" destId="{CA421586-54C0-4898-8FFF-38BA6CA22E8D}" srcOrd="1" destOrd="0" presId="urn:microsoft.com/office/officeart/2005/8/layout/radial5"/>
    <dgm:cxn modelId="{E4B5EF23-BD62-4F3C-B835-D4C75EE2338F}" type="presParOf" srcId="{CA421586-54C0-4898-8FFF-38BA6CA22E8D}" destId="{7A1CBB39-FD2A-4C49-A0ED-FCAC3858ED5F}" srcOrd="0" destOrd="0" presId="urn:microsoft.com/office/officeart/2005/8/layout/radial5"/>
    <dgm:cxn modelId="{FB16AB5B-C1CA-4AF1-AD57-74C866FF6CE8}" type="presParOf" srcId="{E7BBA67F-4EDE-4DBF-BFAF-9BC6930124FF}" destId="{EC289262-4D51-44C8-A637-4B980173F4BE}" srcOrd="2" destOrd="0" presId="urn:microsoft.com/office/officeart/2005/8/layout/radial5"/>
    <dgm:cxn modelId="{7CF8E020-567A-4EA3-930F-7BA8BDFF4BE8}" type="presParOf" srcId="{E7BBA67F-4EDE-4DBF-BFAF-9BC6930124FF}" destId="{6116B31F-CDA7-4263-B7A6-E8B3E4E7B80A}" srcOrd="3" destOrd="0" presId="urn:microsoft.com/office/officeart/2005/8/layout/radial5"/>
    <dgm:cxn modelId="{81B2F50C-0FA9-4805-A4E4-89495557D7EF}" type="presParOf" srcId="{6116B31F-CDA7-4263-B7A6-E8B3E4E7B80A}" destId="{3462B8A4-3DE8-4C39-A031-5CF7706BF954}" srcOrd="0" destOrd="0" presId="urn:microsoft.com/office/officeart/2005/8/layout/radial5"/>
    <dgm:cxn modelId="{59C6D599-1ADB-4ECF-AD78-CFA8659BE61F}" type="presParOf" srcId="{E7BBA67F-4EDE-4DBF-BFAF-9BC6930124FF}" destId="{EF7949D8-8B26-413F-B81B-AA57CBCD393A}" srcOrd="4" destOrd="0" presId="urn:microsoft.com/office/officeart/2005/8/layout/radial5"/>
    <dgm:cxn modelId="{A3A9401C-FC9A-4516-9F2C-365598911E51}" type="presParOf" srcId="{E7BBA67F-4EDE-4DBF-BFAF-9BC6930124FF}" destId="{15EA8173-6715-457B-BCBC-EBA769C502A1}" srcOrd="5" destOrd="0" presId="urn:microsoft.com/office/officeart/2005/8/layout/radial5"/>
    <dgm:cxn modelId="{1776372D-17EE-4305-9CC2-38EFB20E7900}" type="presParOf" srcId="{15EA8173-6715-457B-BCBC-EBA769C502A1}" destId="{6EEF502A-F857-4334-876E-E73EECD16D49}" srcOrd="0" destOrd="0" presId="urn:microsoft.com/office/officeart/2005/8/layout/radial5"/>
    <dgm:cxn modelId="{4E5F1258-A10C-434E-A4F3-EA8FABCD1D02}" type="presParOf" srcId="{E7BBA67F-4EDE-4DBF-BFAF-9BC6930124FF}" destId="{EB72E3BF-6426-4417-B108-5A0CF39C87B9}" srcOrd="6" destOrd="0" presId="urn:microsoft.com/office/officeart/2005/8/layout/radial5"/>
    <dgm:cxn modelId="{BC300B82-468F-4E51-A1D5-244E8706F0A9}" type="presParOf" srcId="{E7BBA67F-4EDE-4DBF-BFAF-9BC6930124FF}" destId="{3DDB6308-981F-4BE5-838A-47C0ADA75F10}" srcOrd="7" destOrd="0" presId="urn:microsoft.com/office/officeart/2005/8/layout/radial5"/>
    <dgm:cxn modelId="{FA5F8083-D293-4B32-BD37-9518960263E5}" type="presParOf" srcId="{3DDB6308-981F-4BE5-838A-47C0ADA75F10}" destId="{FFBD8D1B-A797-4FAF-8FA0-DA4117353437}" srcOrd="0" destOrd="0" presId="urn:microsoft.com/office/officeart/2005/8/layout/radial5"/>
    <dgm:cxn modelId="{84FB2EDA-7C45-49D2-AB3A-5F391372F3A2}" type="presParOf" srcId="{E7BBA67F-4EDE-4DBF-BFAF-9BC6930124FF}" destId="{1F0AA53A-CD3E-4BBF-8A4F-4855DC603103}" srcOrd="8" destOrd="0" presId="urn:microsoft.com/office/officeart/2005/8/layout/radial5"/>
    <dgm:cxn modelId="{11299878-E474-4564-9DEC-7E1173ADC84D}" type="presParOf" srcId="{E7BBA67F-4EDE-4DBF-BFAF-9BC6930124FF}" destId="{640E5418-287C-4236-A8D0-41FD248B4C7A}" srcOrd="9" destOrd="0" presId="urn:microsoft.com/office/officeart/2005/8/layout/radial5"/>
    <dgm:cxn modelId="{0DB08FCD-FE98-422F-B53C-72D2085FC5C5}" type="presParOf" srcId="{640E5418-287C-4236-A8D0-41FD248B4C7A}" destId="{7CF0B2BD-CA69-4003-A4B4-5D77D16C1AA7}" srcOrd="0" destOrd="0" presId="urn:microsoft.com/office/officeart/2005/8/layout/radial5"/>
    <dgm:cxn modelId="{8462BF54-2EDE-41F2-8D31-69C2BB92FB82}" type="presParOf" srcId="{E7BBA67F-4EDE-4DBF-BFAF-9BC6930124FF}" destId="{3A1071F7-6481-4491-9134-50A6126A2AF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0E4D-4D7F-4090-9580-2D8BCCCCBCCB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29FB3-32A9-4BF1-A4E0-9D1618FBB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8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2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14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13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4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9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8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9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67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60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9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583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42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549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91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45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5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3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8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88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1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5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41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1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8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47AFF4B-4E96-4621-B377-92B8ECF6E0B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54A44F3-77B8-41BA-B797-EE3A9B0699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800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33.jpe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Email-selikamal8485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-29136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7163" y="706570"/>
            <a:ext cx="1890782" cy="2344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0030" y="3889750"/>
            <a:ext cx="6256485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4660" y="758278"/>
            <a:ext cx="2121673" cy="25314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967" y="548490"/>
            <a:ext cx="2363372" cy="26602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48654" y="758278"/>
            <a:ext cx="2363372" cy="2344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 rot="16200000">
            <a:off x="9185549" y="1786597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98AF03-7270-45C2-A683-C5E353EF01A5}" type="datetime4">
              <a:rPr lang="en-US" smtClean="0"/>
              <a:pPr/>
              <a:t>September 30, 2017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00998" y="2198077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গ্রামাঞ্চল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5798" y="2198077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শহরাঞ্চল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00998" y="2807677"/>
            <a:ext cx="2667000" cy="1066800"/>
            <a:chOff x="1066800" y="2667000"/>
            <a:chExt cx="2667000" cy="1066800"/>
          </a:xfrm>
          <a:solidFill>
            <a:srgbClr val="FFFF9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cxnSp>
          <p:nvCxnSpPr>
            <p:cNvPr id="9" name="Straight Arrow Connector 8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noFill/>
              <a:tailEnd type="arrow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ইউনিয়ন পরিষদ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00998" y="3874477"/>
            <a:ext cx="2667000" cy="1066800"/>
            <a:chOff x="1066800" y="2667000"/>
            <a:chExt cx="2667000" cy="1066800"/>
          </a:xfrm>
          <a:solidFill>
            <a:srgbClr val="FFFF9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cxnSp>
          <p:nvCxnSpPr>
            <p:cNvPr id="12" name="Straight Arrow Connector 11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noFill/>
              <a:tailEnd type="arrow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উপজেলা 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00998" y="4941277"/>
            <a:ext cx="2667000" cy="1066800"/>
            <a:chOff x="1066800" y="2667000"/>
            <a:chExt cx="2667000" cy="1066800"/>
          </a:xfrm>
          <a:solidFill>
            <a:srgbClr val="FFFF9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cxnSp>
          <p:nvCxnSpPr>
            <p:cNvPr id="15" name="Straight Arrow Connector 14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noFill/>
              <a:tailEnd type="arrow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জেলা 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6398" y="1055077"/>
            <a:ext cx="4114800" cy="1143000"/>
            <a:chOff x="2209800" y="1422400"/>
            <a:chExt cx="4114800" cy="1143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209800" y="1879600"/>
              <a:ext cx="4114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1879600"/>
              <a:ext cx="0" cy="685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24600" y="1879600"/>
              <a:ext cx="0" cy="685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7200" y="1422400"/>
              <a:ext cx="0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491697" y="407377"/>
            <a:ext cx="3390900" cy="6096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সরকার কাঠামো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Bracket 25"/>
          <p:cNvSpPr/>
          <p:nvPr/>
        </p:nvSpPr>
        <p:spPr>
          <a:xfrm>
            <a:off x="5367998" y="3569677"/>
            <a:ext cx="228600" cy="23114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llout 26"/>
          <p:cNvSpPr/>
          <p:nvPr/>
        </p:nvSpPr>
        <p:spPr>
          <a:xfrm>
            <a:off x="7092463" y="3962400"/>
            <a:ext cx="2743200" cy="2159000"/>
          </a:xfrm>
          <a:prstGeom prst="wedgeEllipseCallout">
            <a:avLst>
              <a:gd name="adj1" fmla="val -104166"/>
              <a:gd name="adj2" fmla="val -42923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গ্রামাঞ্চলে তিন স্তর  বিশিষ্ট স্থানীয় সরকার কাঠামো রয়েছে।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2861" y="2029265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গ্রামাঞ্চল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7661" y="2029265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শহরাঞ্চল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33894" y="4463509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968261" y="886265"/>
            <a:ext cx="4114800" cy="1143000"/>
            <a:chOff x="2209800" y="1422400"/>
            <a:chExt cx="4114800" cy="11430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209800" y="1879600"/>
              <a:ext cx="4114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09800" y="1879600"/>
              <a:ext cx="0" cy="685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24600" y="1879600"/>
              <a:ext cx="0" cy="685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7200" y="1422400"/>
              <a:ext cx="0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387361" y="276665"/>
            <a:ext cx="3390900" cy="6096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সরকার কাঠামো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8690" y="3078850"/>
            <a:ext cx="2824942" cy="136744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Line Callout 2 27"/>
          <p:cNvSpPr/>
          <p:nvPr/>
        </p:nvSpPr>
        <p:spPr>
          <a:xfrm>
            <a:off x="2558561" y="3886200"/>
            <a:ext cx="2819400" cy="2209800"/>
          </a:xfrm>
          <a:prstGeom prst="borderCallout2">
            <a:avLst>
              <a:gd name="adj1" fmla="val -1272"/>
              <a:gd name="adj2" fmla="val 27761"/>
              <a:gd name="adj3" fmla="val -7279"/>
              <a:gd name="adj4" fmla="val 4780"/>
              <a:gd name="adj5" fmla="val -22440"/>
              <a:gd name="adj6" fmla="val 146261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50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শহরাঞ্চলে দুই স্তর  বিশিষ্ট স্থানীয় সরকার কাঠামো রয়েছে</a:t>
            </a:r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787661" y="4920709"/>
            <a:ext cx="2824942" cy="1367444"/>
            <a:chOff x="5029200" y="3124200"/>
            <a:chExt cx="2667000" cy="12192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" name="Rectangle 29"/>
            <p:cNvSpPr/>
            <p:nvPr/>
          </p:nvSpPr>
          <p:spPr>
            <a:xfrm>
              <a:off x="5029200" y="3124200"/>
              <a:ext cx="2667000" cy="12192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05399" y="3448789"/>
              <a:ext cx="2514600" cy="52138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সিটি কর্পোরেশন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8200131" y="2621650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2friendshelpingeachotherstudyforatestconver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6" y="785649"/>
            <a:ext cx="5029200" cy="3962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6033203" y="395592"/>
            <a:ext cx="5900329" cy="6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2887" y="1933594"/>
            <a:ext cx="472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শহর ও গ্রামভিত্তিক স্থানীয় সরকারের একটি তালিকা তৈরি কর।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9671" y="102791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</a:t>
            </a:r>
          </a:p>
        </p:txBody>
      </p:sp>
    </p:spTree>
    <p:extLst>
      <p:ext uri="{BB962C8B-B14F-4D97-AF65-F5344CB8AC3E}">
        <p14:creationId xmlns:p14="http://schemas.microsoft.com/office/powerpoint/2010/main" val="39380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5470303"/>
              </p:ext>
            </p:extLst>
          </p:nvPr>
        </p:nvGraphicFramePr>
        <p:xfrm>
          <a:off x="1528550" y="186898"/>
          <a:ext cx="9376012" cy="667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832515" y="0"/>
            <a:ext cx="3302758" cy="222458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সরকার গড়ে ওঠার কারণ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0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94F81-79A2-46A1-8A5D-DD0160E2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6894F81-79A2-46A1-8A5D-DD0160E2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6894F81-79A2-46A1-8A5D-DD0160E2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6894F81-79A2-46A1-8A5D-DD0160E23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421586-54C0-4898-8FFF-38BA6CA22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A421586-54C0-4898-8FFF-38BA6CA22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A421586-54C0-4898-8FFF-38BA6CA22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CA421586-54C0-4898-8FFF-38BA6CA22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289262-4D51-44C8-A637-4B980173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C289262-4D51-44C8-A637-4B980173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C289262-4D51-44C8-A637-4B980173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C289262-4D51-44C8-A637-4B980173F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16B31F-CDA7-4263-B7A6-E8B3E4E7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116B31F-CDA7-4263-B7A6-E8B3E4E7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116B31F-CDA7-4263-B7A6-E8B3E4E7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116B31F-CDA7-4263-B7A6-E8B3E4E7B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7949D8-8B26-413F-B81B-AA57CBCD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F7949D8-8B26-413F-B81B-AA57CBCD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F7949D8-8B26-413F-B81B-AA57CBCD3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EF7949D8-8B26-413F-B81B-AA57CBCD3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A8173-6715-457B-BCBC-EBA769C50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5EA8173-6715-457B-BCBC-EBA769C50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5EA8173-6715-457B-BCBC-EBA769C50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5EA8173-6715-457B-BCBC-EBA769C50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72E3BF-6426-4417-B108-5A0CF39C8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B72E3BF-6426-4417-B108-5A0CF39C8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B72E3BF-6426-4417-B108-5A0CF39C8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B72E3BF-6426-4417-B108-5A0CF39C8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DB6308-981F-4BE5-838A-47C0ADA75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DDB6308-981F-4BE5-838A-47C0ADA75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DDB6308-981F-4BE5-838A-47C0ADA75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DDB6308-981F-4BE5-838A-47C0ADA75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0AA53A-CD3E-4BBF-8A4F-4855DC603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F0AA53A-CD3E-4BBF-8A4F-4855DC603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0AA53A-CD3E-4BBF-8A4F-4855DC603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1F0AA53A-CD3E-4BBF-8A4F-4855DC603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0E5418-287C-4236-A8D0-41FD248B4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40E5418-287C-4236-A8D0-41FD248B4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640E5418-287C-4236-A8D0-41FD248B4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640E5418-287C-4236-A8D0-41FD248B4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1071F7-6481-4491-9134-50A6126A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3A1071F7-6481-4491-9134-50A6126A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3A1071F7-6481-4491-9134-50A6126A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3A1071F7-6481-4491-9134-50A6126A2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8867" y="1567060"/>
            <a:ext cx="5815251" cy="4601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কয়েকটি  গ্রাম নিয়ে ইউনিয়ন পরিষদ গঠিত </a:t>
            </a:r>
          </a:p>
          <a:p>
            <a:pPr algn="ctr">
              <a:buFont typeface="Wingdings" pitchFamily="2" charset="2"/>
              <a:buChar char="Ø"/>
            </a:pP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মোট  ইউনিয়ন পরিষদ সংখ্যা =৪,৫৫০টি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28867" y="1580743"/>
            <a:ext cx="5457545" cy="4574063"/>
            <a:chOff x="3967089" y="1786596"/>
            <a:chExt cx="5148776" cy="4248443"/>
          </a:xfrm>
        </p:grpSpPr>
        <p:sp>
          <p:nvSpPr>
            <p:cNvPr id="11" name="Rectangle 10"/>
            <p:cNvSpPr/>
            <p:nvPr/>
          </p:nvSpPr>
          <p:spPr>
            <a:xfrm>
              <a:off x="3967089" y="1786596"/>
              <a:ext cx="5148776" cy="42484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92232" y="4980719"/>
              <a:ext cx="4876800" cy="9610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একজন চেয়ারম্যান</a:t>
              </a:r>
              <a:endParaRPr lang="en-US" sz="36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766" y="1917700"/>
              <a:ext cx="4845733" cy="3022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00" y="2438646"/>
              <a:ext cx="2793651" cy="250165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238915" y="1502967"/>
            <a:ext cx="5805203" cy="4729614"/>
            <a:chOff x="3305908" y="1392208"/>
            <a:chExt cx="5008098" cy="3658094"/>
          </a:xfrm>
        </p:grpSpPr>
        <p:sp>
          <p:nvSpPr>
            <p:cNvPr id="16" name="Rectangle 15"/>
            <p:cNvSpPr/>
            <p:nvPr/>
          </p:nvSpPr>
          <p:spPr>
            <a:xfrm>
              <a:off x="3305908" y="1392208"/>
              <a:ext cx="5008098" cy="36580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687" y="1479425"/>
              <a:ext cx="3501685" cy="22722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788" y="1479425"/>
              <a:ext cx="1192677" cy="227228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433688" y="4218754"/>
              <a:ext cx="4289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নয় জন সাধারণ সদস্য </a:t>
              </a:r>
              <a:endParaRPr lang="en-US" sz="3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94401" y="1535228"/>
            <a:ext cx="5619263" cy="4697353"/>
            <a:chOff x="1295399" y="1593165"/>
            <a:chExt cx="4876800" cy="4076700"/>
          </a:xfrm>
        </p:grpSpPr>
        <p:sp>
          <p:nvSpPr>
            <p:cNvPr id="21" name="Rectangle 20"/>
            <p:cNvSpPr/>
            <p:nvPr/>
          </p:nvSpPr>
          <p:spPr>
            <a:xfrm>
              <a:off x="1295399" y="1593165"/>
              <a:ext cx="4876800" cy="40767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সংরক্ষিত আসনে  তিন জন মহিলা সদস্য রয়েছেন </a:t>
              </a:r>
              <a:endParaRPr lang="en-US" sz="24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7"/>
            <a:stretch/>
          </p:blipFill>
          <p:spPr>
            <a:xfrm>
              <a:off x="1752878" y="2067950"/>
              <a:ext cx="3961842" cy="2601499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3349362" y="1551085"/>
            <a:ext cx="5631416" cy="4688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গ্রামীণ সমস্যা দূরীকরণ, স্থানীয় পর্যায়ে নেতৃত্ব বিকাশ ও গণসচেতনতা বৃদ্ধি করাই ইউনিয়ন পরিষদের মূল লক্ষ্য।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94062" y="487788"/>
            <a:ext cx="5750056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ইউনিয়ন পরিষদ এর গঠন </a:t>
            </a:r>
            <a:endParaRPr lang="en-US" sz="4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3611" y="1362359"/>
            <a:ext cx="6330461" cy="51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ইউনিয়ন নিয়ে একটি উপজেলা পরিষদ গঠিত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54290" y="1535423"/>
            <a:ext cx="6260314" cy="4798262"/>
            <a:chOff x="2364167" y="1839863"/>
            <a:chExt cx="5941633" cy="3733800"/>
          </a:xfrm>
        </p:grpSpPr>
        <p:pic>
          <p:nvPicPr>
            <p:cNvPr id="12" name="Picture 11" descr="20140615_18393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4167" y="1839863"/>
              <a:ext cx="5842000" cy="3733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438400" y="3959534"/>
              <a:ext cx="5867400" cy="160306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q"/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কয়েকটি ইউনিয়ন নিয়ে একটি উপজেলা পরিষদ গঠিত হয়। </a:t>
              </a:r>
            </a:p>
            <a:p>
              <a:pPr marL="457200" indent="-457200" algn="ctr">
                <a:buFont typeface="Wingdings" pitchFamily="2" charset="2"/>
                <a:buChar char="q"/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বর্তমানে দেশে ৪৮৭টি উপজেলা রয়েছে।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13611" y="1336780"/>
            <a:ext cx="6273581" cy="5187682"/>
            <a:chOff x="2619375" y="1114425"/>
            <a:chExt cx="6953250" cy="47377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375" y="1114425"/>
              <a:ext cx="6953250" cy="46291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170" y="2556257"/>
              <a:ext cx="2562225" cy="2857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619375" y="5090159"/>
              <a:ext cx="695325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উপজেলা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পরিষদে ১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চেয়ারম্যান থাকেন </a:t>
              </a:r>
              <a:endPara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13611" y="1362358"/>
            <a:ext cx="6330461" cy="5126939"/>
            <a:chOff x="3619500" y="1752599"/>
            <a:chExt cx="5926795" cy="41894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500" y="1752599"/>
              <a:ext cx="5869132" cy="397295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619500" y="5242538"/>
              <a:ext cx="5926795" cy="6994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উপজেলা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পরিষদে ২ জন ভাইস চেয়ারম্যান থাকেন </a:t>
              </a:r>
              <a:endPara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99284" y="1424849"/>
            <a:ext cx="7297523" cy="5099613"/>
            <a:chOff x="1630629" y="914400"/>
            <a:chExt cx="6905625" cy="47525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92"/>
            <a:stretch/>
          </p:blipFill>
          <p:spPr>
            <a:xfrm>
              <a:off x="1630629" y="914400"/>
              <a:ext cx="6905625" cy="2937803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120043" y="3866271"/>
              <a:ext cx="5926795" cy="18006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উপজেলার অন্তর্গত সব ইউনিয়ন পরিষদ ও পৌরসভার চেয়ারম্যান  এবং সব মহিলা সদস্যের এক তৃতীয়াংশকে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নিয়ে উপজেলা পরিষদ গঠিত।</a:t>
              </a:r>
              <a:endPara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13611" y="491048"/>
            <a:ext cx="6277827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উপজেলা পরিষদ এর গঠন </a:t>
            </a:r>
            <a:endParaRPr lang="en-US" sz="4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37103" y="1214047"/>
            <a:ext cx="5456830" cy="5164723"/>
            <a:chOff x="3352800" y="1295400"/>
            <a:chExt cx="4267200" cy="4887219"/>
          </a:xfrm>
        </p:grpSpPr>
        <p:sp>
          <p:nvSpPr>
            <p:cNvPr id="10" name="Rectangle 9"/>
            <p:cNvSpPr/>
            <p:nvPr/>
          </p:nvSpPr>
          <p:spPr>
            <a:xfrm>
              <a:off x="3352800" y="1295400"/>
              <a:ext cx="4267200" cy="4876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map &amp;population.jpg"/>
            <p:cNvPicPr>
              <a:picLocks noChangeAspect="1"/>
            </p:cNvPicPr>
            <p:nvPr/>
          </p:nvPicPr>
          <p:blipFill>
            <a:blip r:embed="rId2"/>
            <a:srcRect b="3333"/>
            <a:stretch>
              <a:fillRect/>
            </a:stretch>
          </p:blipFill>
          <p:spPr>
            <a:xfrm>
              <a:off x="4114800" y="1371600"/>
              <a:ext cx="2590800" cy="357777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352800" y="5105401"/>
              <a:ext cx="419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বর্তমানে দেশে ৬১টি জেলায় একটি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করে জেলা পরিষদ রয়েছ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7103" y="1230958"/>
            <a:ext cx="5614287" cy="5126271"/>
            <a:chOff x="3261814" y="1092640"/>
            <a:chExt cx="7808612" cy="3365405"/>
          </a:xfrm>
        </p:grpSpPr>
        <p:grpSp>
          <p:nvGrpSpPr>
            <p:cNvPr id="14" name="Group 13"/>
            <p:cNvGrpSpPr/>
            <p:nvPr/>
          </p:nvGrpSpPr>
          <p:grpSpPr>
            <a:xfrm>
              <a:off x="3261815" y="1092640"/>
              <a:ext cx="7808611" cy="3035808"/>
              <a:chOff x="3000415" y="1061792"/>
              <a:chExt cx="7808611" cy="303580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415" y="1061792"/>
                <a:ext cx="6989746" cy="303580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11" r="-903"/>
              <a:stretch/>
            </p:blipFill>
            <p:spPr>
              <a:xfrm>
                <a:off x="9840035" y="1130360"/>
                <a:ext cx="968991" cy="2691014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3261814" y="4027275"/>
              <a:ext cx="7808611" cy="4307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জেলা পরিষদে মোট ২০ জন সদস্য রয়েছেন।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37102" y="1166893"/>
            <a:ext cx="5496872" cy="5185348"/>
            <a:chOff x="3200400" y="1295400"/>
            <a:chExt cx="4419600" cy="4953000"/>
          </a:xfrm>
        </p:grpSpPr>
        <p:sp>
          <p:nvSpPr>
            <p:cNvPr id="19" name="Rectangle 18"/>
            <p:cNvSpPr/>
            <p:nvPr/>
          </p:nvSpPr>
          <p:spPr>
            <a:xfrm>
              <a:off x="3200400" y="1295400"/>
              <a:ext cx="4419600" cy="4953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0" y="5181600"/>
              <a:ext cx="4343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সংরক্ষিত আসনে ৫ জন মহিলা সদস্য রয়েছেন। </a:t>
              </a:r>
            </a:p>
          </p:txBody>
        </p:sp>
        <p:pic>
          <p:nvPicPr>
            <p:cNvPr id="21" name="Picture 3" descr="C:\Users\AB\Desktop\asia-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52800" y="1562231"/>
              <a:ext cx="4109917" cy="30859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2100420" y="1051536"/>
            <a:ext cx="7991160" cy="5416062"/>
            <a:chOff x="2479675" y="665431"/>
            <a:chExt cx="8268042" cy="5514595"/>
          </a:xfrm>
        </p:grpSpPr>
        <p:sp>
          <p:nvSpPr>
            <p:cNvPr id="23" name="TextBox 22"/>
            <p:cNvSpPr txBox="1"/>
            <p:nvPr/>
          </p:nvSpPr>
          <p:spPr>
            <a:xfrm>
              <a:off x="2479675" y="5595251"/>
              <a:ext cx="8268042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জেলার উন্তর্গত সংসদ সদস্যগণ হবেন জেলা পরিষদের উপদেষ্টা।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675" y="665431"/>
              <a:ext cx="8268042" cy="4929820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107375" y="240005"/>
            <a:ext cx="7991159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 পরিষদ এর গঠন </a:t>
            </a:r>
            <a:endParaRPr lang="en-US" sz="4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6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3679" y="1294228"/>
            <a:ext cx="6820487" cy="5226148"/>
            <a:chOff x="2590800" y="1219200"/>
            <a:chExt cx="5517874" cy="4343400"/>
          </a:xfrm>
        </p:grpSpPr>
        <p:pic>
          <p:nvPicPr>
            <p:cNvPr id="7" name="Picture 6" descr="22_bi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1219200"/>
              <a:ext cx="5517874" cy="4343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90800" y="5076599"/>
              <a:ext cx="5486400" cy="48600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itchFamily="2" charset="2"/>
                <a:buChar char="q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বর্তমানে দেশে ৩১৬টি পৌরসভা রয়েছ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86096" y="1294229"/>
            <a:ext cx="6808069" cy="5226148"/>
            <a:chOff x="2724441" y="520505"/>
            <a:chExt cx="6283570" cy="52583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442" y="520505"/>
              <a:ext cx="6283569" cy="47126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" t="12359" r="17179" b="11743"/>
            <a:stretch/>
          </p:blipFill>
          <p:spPr>
            <a:xfrm>
              <a:off x="2724442" y="3350295"/>
              <a:ext cx="2686930" cy="1882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2724441" y="5245492"/>
              <a:ext cx="6283569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400" b="1" dirty="0" smtClean="0">
                  <a:ln w="11430"/>
                  <a:solidFill>
                    <a:srgbClr val="05040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পৌরসভায় একজন মেয়র রয়েছেন  </a:t>
              </a:r>
              <a:endParaRPr lang="en-US" sz="4000" b="1" dirty="0" smtClean="0">
                <a:ln w="11430"/>
                <a:solidFill>
                  <a:srgbClr val="0504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86094" y="1294226"/>
            <a:ext cx="6808070" cy="5226149"/>
            <a:chOff x="2638767" y="1252025"/>
            <a:chExt cx="6358597" cy="4729100"/>
          </a:xfrm>
        </p:grpSpPr>
        <p:sp>
          <p:nvSpPr>
            <p:cNvPr id="14" name="TextBox 13"/>
            <p:cNvSpPr txBox="1"/>
            <p:nvPr/>
          </p:nvSpPr>
          <p:spPr>
            <a:xfrm>
              <a:off x="2638767" y="4596130"/>
              <a:ext cx="6358597" cy="138499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কয়েকজন কাউন্সিলর, সংরক্ষিত আসনে কয়েকজন মহিলা কাউন্সিলর রয়েছে। আয়তন ও জনসংখ্যা অনুযায়ী কাউন্সিলর সংখ্যা কমবেশি হতে পারে।  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286" y="1252025"/>
              <a:ext cx="6338078" cy="3344105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790871" y="440331"/>
            <a:ext cx="6786101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পৌরসভার গঠন </a:t>
            </a:r>
            <a:endParaRPr lang="en-US" sz="4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3704" y="6328216"/>
            <a:ext cx="2057400" cy="365125"/>
          </a:xfrm>
        </p:spPr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1721" r="2730" b="3655"/>
          <a:stretch/>
        </p:blipFill>
        <p:spPr>
          <a:xfrm>
            <a:off x="3481754" y="630626"/>
            <a:ext cx="3986438" cy="5464277"/>
          </a:xfrm>
          <a:prstGeom prst="rect">
            <a:avLst/>
          </a:prstGeom>
          <a:ln>
            <a:noFill/>
          </a:ln>
        </p:spPr>
      </p:pic>
      <p:sp>
        <p:nvSpPr>
          <p:cNvPr id="23" name="Flowchart: Delay 22"/>
          <p:cNvSpPr/>
          <p:nvPr/>
        </p:nvSpPr>
        <p:spPr>
          <a:xfrm rot="16200000">
            <a:off x="5279828" y="2676964"/>
            <a:ext cx="381000" cy="609600"/>
          </a:xfrm>
          <a:prstGeom prst="flowChartDelay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lay 23"/>
          <p:cNvSpPr/>
          <p:nvPr/>
        </p:nvSpPr>
        <p:spPr>
          <a:xfrm rot="16200000" flipH="1">
            <a:off x="5279828" y="3057965"/>
            <a:ext cx="381000" cy="609600"/>
          </a:xfrm>
          <a:prstGeom prst="flowChartDe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05206" y="3230899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 দক্ষিণ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3354" y="2791265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4064" y="3101155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নারায়নগঞ্জ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00954" y="4477845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বরিশাল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91354" y="1180885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7954" y="1114865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রংপুর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091354" y="2257865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553038" y="2257865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548554" y="4206055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38954" y="4162865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খুলনা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120054" y="4096845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60480" y="4391465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2554" y="4315265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চট্টগ্রাম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843954" y="3705665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552673" y="3705665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কুমিল্লা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723509" y="3154538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62954" y="231229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005754" y="2191845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গাজীপুর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377354" y="2264184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60264" y="2257865"/>
            <a:ext cx="11552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সিলেট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62854" y="5534465"/>
            <a:ext cx="1638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Callout 46"/>
          <p:cNvSpPr/>
          <p:nvPr/>
        </p:nvSpPr>
        <p:spPr>
          <a:xfrm rot="1336264">
            <a:off x="8057561" y="808534"/>
            <a:ext cx="3581400" cy="1896922"/>
          </a:xfrm>
          <a:prstGeom prst="cloudCallout">
            <a:avLst>
              <a:gd name="adj1" fmla="val -48721"/>
              <a:gd name="adj2" fmla="val 9300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52954" y="5724965"/>
            <a:ext cx="7696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মোট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 টি সিটি কর্পোরেশন আছে।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30050" y="3101155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মোট কয়টি সিটি কর্পোরেশন আছে?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38954" y="5724965"/>
            <a:ext cx="260985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মেয়র বলে।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30050" y="3101154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প্রধান কে কি বলে?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10385" y="5724965"/>
            <a:ext cx="7855977" cy="800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আয়তনের ভিত্তিতে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কাউন্সিলরের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কম বেশি হতে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10385" y="3096065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আয়তনের ভিত্তিতে কাউন্সিলরের সংখ্যা কম বেশি হতে পারে কি?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/>
      <p:bldP spid="43" grpId="0" animBg="1"/>
      <p:bldP spid="44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3" y="1242327"/>
            <a:ext cx="4723017" cy="4373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6033203" y="395592"/>
            <a:ext cx="5900329" cy="6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2887" y="1858909"/>
            <a:ext cx="472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ইউনিয়ন পরিষদ ও উপজেলা পরিষদ গঠনের পার্থক্যসমূহের একটি তালিকা প্রস্তুত কর।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9671" y="1027912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8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</a:t>
            </a:r>
          </a:p>
        </p:txBody>
      </p:sp>
    </p:spTree>
    <p:extLst>
      <p:ext uri="{BB962C8B-B14F-4D97-AF65-F5344CB8AC3E}">
        <p14:creationId xmlns:p14="http://schemas.microsoft.com/office/powerpoint/2010/main" val="11515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4667" y="224822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2579691" y="1688124"/>
            <a:ext cx="3469418" cy="3997644"/>
          </a:xfrm>
          <a:prstGeom prst="rect">
            <a:avLst/>
          </a:prstGeom>
          <a:ln w="666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6417045" y="1704612"/>
            <a:ext cx="3374069" cy="3978103"/>
          </a:xfrm>
          <a:prstGeom prst="rect">
            <a:avLst/>
          </a:prstGeom>
          <a:ln w="666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kumimoji="0" lang="bn-BD" sz="2800" b="1" i="0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28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 </a:t>
            </a:r>
            <a:endParaRPr lang="en-US" sz="28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8389" y="3715998"/>
            <a:ext cx="39346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সেলিনা আক্তার </a:t>
            </a:r>
            <a:endParaRPr lang="bn-BD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বহদ্দারকাটা উচ্চ বিদ্যালয় </a:t>
            </a:r>
          </a:p>
          <a:p>
            <a:pPr algn="ctr"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 এম চর,চকরিয়া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কক্সবাজার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মোবাইল-০১৮১৫-৮৫১৭৭৬ </a:t>
            </a:r>
          </a:p>
          <a:p>
            <a:pPr algn="ctr">
              <a:defRPr/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hlinkClick r:id="rId4"/>
              </a:rPr>
              <a:t>Email-selikamal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NikoshBAN" pitchFamily="2" charset="0"/>
                <a:hlinkClick r:id="rId4"/>
              </a:rPr>
              <a:t>8485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39" y="2249508"/>
            <a:ext cx="1371600" cy="1466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983545" y="1148152"/>
            <a:ext cx="8468750" cy="5069768"/>
          </a:xfrm>
          <a:prstGeom prst="rect">
            <a:avLst/>
          </a:prstGeom>
          <a:noFill/>
          <a:ln w="16192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05" y="3420053"/>
            <a:ext cx="1636147" cy="200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1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3111690" y="367939"/>
            <a:ext cx="5404513" cy="11712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dirty="0">
              <a:ln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751" y="1470925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 শহরাঞ্চলে স্থানীয় সরকার কয় স্তর বিশিষ্ট?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751" y="2142519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স্তর।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751" y="2696012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ইউনিয়ন পরিষদে মোট সদস্য সংখ্যা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751" y="3342343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১৩ জন।  </a:t>
            </a:r>
            <a:endParaRPr lang="bn-IN" sz="12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476" y="3970766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উপজেলা চেয়ারম্যান কীভাবে নির্বাচিত হন?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728" y="4668627"/>
            <a:ext cx="1147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জনগণের প্রত্যক্ষ ভোটে</a:t>
            </a:r>
            <a:r>
              <a:rPr lang="bn-BD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/>
              <a:solidFill>
                <a:srgbClr val="7030A0"/>
              </a:solidFill>
            </a:endParaRPr>
          </a:p>
          <a:p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728" y="5253084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বর্তমানে কয়টি পৌরসভা আছে?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28" y="5893714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৩১৪ টি।  </a:t>
            </a:r>
            <a:endParaRPr lang="bn-IN" sz="12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4669" y="1306399"/>
            <a:ext cx="3240359" cy="4245201"/>
            <a:chOff x="467544" y="1268760"/>
            <a:chExt cx="4544491" cy="4245201"/>
          </a:xfrm>
        </p:grpSpPr>
        <p:grpSp>
          <p:nvGrpSpPr>
            <p:cNvPr id="4" name="Group 3"/>
            <p:cNvGrpSpPr/>
            <p:nvPr/>
          </p:nvGrpSpPr>
          <p:grpSpPr>
            <a:xfrm>
              <a:off x="467544" y="1268760"/>
              <a:ext cx="4544491" cy="4245201"/>
              <a:chOff x="1011014" y="370344"/>
              <a:chExt cx="4544491" cy="42452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15007" y="370344"/>
                <a:ext cx="453650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60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6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2" descr="Image result for home work suck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30" t="19356" r="7267" b="11461"/>
              <a:stretch/>
            </p:blipFill>
            <p:spPr bwMode="auto">
              <a:xfrm>
                <a:off x="1011014" y="1371318"/>
                <a:ext cx="4544491" cy="3244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Oval 4"/>
            <p:cNvSpPr/>
            <p:nvPr/>
          </p:nvSpPr>
          <p:spPr>
            <a:xfrm>
              <a:off x="2555776" y="4005064"/>
              <a:ext cx="252028" cy="28803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Moon 5"/>
            <p:cNvSpPr/>
            <p:nvPr/>
          </p:nvSpPr>
          <p:spPr>
            <a:xfrm rot="16200000">
              <a:off x="2535171" y="4128490"/>
              <a:ext cx="293237" cy="468052"/>
            </a:xfrm>
            <a:prstGeom prst="mo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80842" y="1184512"/>
            <a:ext cx="5628558" cy="4779450"/>
            <a:chOff x="4203289" y="1336427"/>
            <a:chExt cx="5294672" cy="4389217"/>
          </a:xfrm>
        </p:grpSpPr>
        <p:pic>
          <p:nvPicPr>
            <p:cNvPr id="10" name="Picture 4" descr="Image result for blackboard with teacher clipar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2"/>
            <a:stretch/>
          </p:blipFill>
          <p:spPr bwMode="auto">
            <a:xfrm>
              <a:off x="4350774" y="1336427"/>
              <a:ext cx="5147187" cy="4389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blackboard with teacher clipar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6" r="73174" b="57309"/>
            <a:stretch/>
          </p:blipFill>
          <p:spPr bwMode="auto">
            <a:xfrm flipV="1">
              <a:off x="4203289" y="3322255"/>
              <a:ext cx="1135627" cy="1728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983809" y="2004577"/>
            <a:ext cx="40307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“ইউনিয়ন পরিষদকে স্থানীয় সরকারের সবচেয়ে কার্যকর ইউনিট বলা হয়”</a:t>
            </a:r>
            <a:r>
              <a:rPr lang="en-GB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GB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7973" y="1640138"/>
            <a:ext cx="1720840" cy="18223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0067" y="3757216"/>
            <a:ext cx="6600127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5016" y="1698310"/>
            <a:ext cx="2063164" cy="17060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9443" y="1891855"/>
            <a:ext cx="1814313" cy="15371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9440" y="1867179"/>
            <a:ext cx="2072437" cy="17558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1300" b="1" dirty="0">
              <a:ln w="381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uisc-4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7" y="1274583"/>
            <a:ext cx="4963851" cy="3821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06439" y="298718"/>
            <a:ext cx="1093753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দেখি...... </a:t>
            </a:r>
            <a:endParaRPr lang="en-US" sz="4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92" y="2385893"/>
            <a:ext cx="5200883" cy="4193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Up Arrow Callout 13"/>
          <p:cNvSpPr/>
          <p:nvPr/>
        </p:nvSpPr>
        <p:spPr>
          <a:xfrm>
            <a:off x="731217" y="5130863"/>
            <a:ext cx="4963850" cy="1448972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ইউনিয়ন পরিষদ </a:t>
            </a:r>
            <a:endParaRPr lang="en-US" sz="1600" b="1" dirty="0">
              <a:ln/>
              <a:solidFill>
                <a:schemeClr val="tx1"/>
              </a:soli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6343092" y="1177891"/>
            <a:ext cx="5200883" cy="149916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উপজেলা পরিষদ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59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75" y="2199422"/>
            <a:ext cx="5438775" cy="3472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3" y="683656"/>
            <a:ext cx="5454503" cy="3252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34536" y="5935392"/>
            <a:ext cx="5562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বাংলাদেশের কোন পর্যায়ে থাকে?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536" y="5998492"/>
            <a:ext cx="6307815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এগুলোতে স্থানীয় মানুষের কল্যাণের জন্য কী গঠন করে?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901687" y="3959279"/>
            <a:ext cx="4572001" cy="1448972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 পরিষদ </a:t>
            </a:r>
            <a:endParaRPr lang="en-US" sz="1600" b="1" dirty="0">
              <a:ln/>
              <a:solidFill>
                <a:schemeClr val="tx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6625884" y="399214"/>
            <a:ext cx="4937758" cy="149916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সিটি কর্পোরেশন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6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2171" y="6492875"/>
            <a:ext cx="2057400" cy="365125"/>
          </a:xfrm>
        </p:spPr>
        <p:txBody>
          <a:bodyPr/>
          <a:lstStyle/>
          <a:p>
            <a:fld id="{4C1E5776-112A-49BF-BE50-9AACB52961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own Ribbon 3"/>
          <p:cNvSpPr/>
          <p:nvPr/>
        </p:nvSpPr>
        <p:spPr>
          <a:xfrm>
            <a:off x="2111265" y="617537"/>
            <a:ext cx="7969469" cy="1949449"/>
          </a:xfrm>
          <a:prstGeom prst="ribbon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sz="6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      </a:t>
            </a:r>
          </a:p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276621" y="2875755"/>
            <a:ext cx="8001000" cy="3308351"/>
          </a:xfrm>
          <a:prstGeom prst="frame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 সরকার</a:t>
            </a:r>
            <a:endParaRPr lang="bn-BD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অধ্যায়-৭ </a:t>
            </a:r>
          </a:p>
          <a:p>
            <a:pPr algn="ctr"/>
            <a:r>
              <a:rPr lang="bn-BD" sz="4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পাঠ-৬ </a:t>
            </a:r>
            <a:endParaRPr lang="en-US" sz="4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298" y="1830954"/>
            <a:ext cx="906076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bn-BD" sz="5400" b="1" u="sng" dirty="0">
                <a:ln/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u="sng" dirty="0" smtClean="0">
                <a:ln/>
                <a:latin typeface="NikoshBAN" pitchFamily="2" charset="0"/>
                <a:cs typeface="NikoshBAN" pitchFamily="2" charset="0"/>
              </a:rPr>
              <a:t>.</a:t>
            </a:r>
          </a:p>
          <a:p>
            <a:pPr lvl="0"/>
            <a:endParaRPr lang="bn-BD" sz="2400" b="1" u="sng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স্থানীয়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তা বলতে পারবে</a:t>
            </a:r>
            <a:r>
              <a:rPr lang="bn-IN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 সরকারের কাঠামো উল্লেখ করতে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 সরকারের গঠন বিশ্লেষণ করতে পার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760" y="507515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98" y="6356351"/>
            <a:ext cx="2057400" cy="365125"/>
          </a:xfrm>
        </p:spPr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349848" y="320677"/>
            <a:ext cx="3810000" cy="949832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r="14124"/>
          <a:stretch/>
        </p:blipFill>
        <p:spPr>
          <a:xfrm>
            <a:off x="804204" y="1270509"/>
            <a:ext cx="4726744" cy="4030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8" y="1201883"/>
            <a:ext cx="4991002" cy="4192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49692" y="5394325"/>
            <a:ext cx="4781256" cy="990124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পর্যায়ের শাসন </a:t>
            </a:r>
            <a:r>
              <a:rPr lang="bn-BD" sz="36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কার্যালয় </a:t>
            </a:r>
            <a:endParaRPr lang="en-US" sz="36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0846" y="5366227"/>
            <a:ext cx="4781256" cy="990124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রাস্তাঘাট মেরামত </a:t>
            </a:r>
            <a:endParaRPr lang="en-US" sz="36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09" y="1558738"/>
            <a:ext cx="5409371" cy="37405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9"/>
          <a:stretch/>
        </p:blipFill>
        <p:spPr>
          <a:xfrm>
            <a:off x="591843" y="447730"/>
            <a:ext cx="5050645" cy="3471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91842" y="4812024"/>
            <a:ext cx="5153465" cy="17227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হলো স্থানীয় পর্যায়ের শাসন ও উন্নয়ন কর্মকাণ্ড পরিচালনার জন্য জনগণের ভোটে নির্বাচিত সরকার।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4331" y="447730"/>
            <a:ext cx="5512190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r>
              <a:rPr lang="bn-BD" sz="36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কাকে বলে?</a:t>
            </a:r>
            <a:endParaRPr lang="en-US" sz="36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843" y="3727449"/>
            <a:ext cx="5153464" cy="990124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কালভার্ট নির্মান </a:t>
            </a:r>
            <a:endParaRPr lang="en-US" sz="36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4190" y="5418040"/>
            <a:ext cx="5512190" cy="990124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প্রতিনিধি নির্বাচন </a:t>
            </a:r>
            <a:endParaRPr lang="en-US" sz="36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একক কা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53" y="2878220"/>
            <a:ext cx="3067497" cy="35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5466947" y="383404"/>
            <a:ext cx="5900329" cy="6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1369" y="1002100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8097" y="2093390"/>
            <a:ext cx="40180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সুবিধাগুলো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 কি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3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547</Words>
  <Application>Microsoft Office PowerPoint</Application>
  <PresentationFormat>Widescreen</PresentationFormat>
  <Paragraphs>140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Century Schoolbook</vt:lpstr>
      <vt:lpstr>Corbel</vt:lpstr>
      <vt:lpstr>NikoshBAN</vt:lpstr>
      <vt:lpstr>SolaimanLipi</vt:lpstr>
      <vt:lpstr>Wingdings</vt:lpstr>
      <vt:lpstr>Office Theme</vt:lpstr>
      <vt:lpstr>Feathered</vt:lpstr>
      <vt:lpstr>1_Feathered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44</cp:revision>
  <dcterms:created xsi:type="dcterms:W3CDTF">2017-09-04T12:56:36Z</dcterms:created>
  <dcterms:modified xsi:type="dcterms:W3CDTF">2017-09-30T11:37:25Z</dcterms:modified>
</cp:coreProperties>
</file>